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59" r:id="rId4"/>
    <p:sldId id="260" r:id="rId5"/>
    <p:sldId id="270" r:id="rId6"/>
    <p:sldId id="271" r:id="rId7"/>
    <p:sldId id="272" r:id="rId8"/>
    <p:sldId id="273" r:id="rId9"/>
    <p:sldId id="261" r:id="rId10"/>
    <p:sldId id="279" r:id="rId11"/>
    <p:sldId id="265" r:id="rId12"/>
    <p:sldId id="269" r:id="rId13"/>
    <p:sldId id="277" r:id="rId14"/>
    <p:sldId id="280" r:id="rId15"/>
    <p:sldId id="268" r:id="rId16"/>
    <p:sldId id="274" r:id="rId17"/>
    <p:sldId id="276" r:id="rId18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584" autoAdjust="0"/>
    <p:restoredTop sz="94673" autoAdjust="0"/>
  </p:normalViewPr>
  <p:slideViewPr>
    <p:cSldViewPr>
      <p:cViewPr varScale="1">
        <p:scale>
          <a:sx n="83" d="100"/>
          <a:sy n="83" d="100"/>
        </p:scale>
        <p:origin x="-1522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77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048075E-DE1F-471D-B01A-B4AC2B353E7F}" type="datetimeFigureOut">
              <a:rPr lang="ru-RU"/>
              <a:pPr>
                <a:defRPr/>
              </a:pPr>
              <a:t>13.12.2020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0F85322-1AC6-4ABB-9340-970CE6D43B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9DC5E46-F1EB-428E-AE77-E328E6179D8C}" type="slidenum">
              <a:rPr lang="ru-RU" smtClean="0"/>
              <a:pPr/>
              <a:t>15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5DACF-5495-4BD4-AB1E-0C03554AA58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A22B4-5F6C-45C2-AA28-289EA6C645B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EFE2DF-9474-4721-9E4D-D62BA3314C6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40ABDC-6A9F-41E7-BD9C-D2D0A34AE29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BA37E-B9F7-4E95-83A5-07B5DB55AD1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58AA52-E4A1-4E7E-9122-7897A3842B4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2D6009-1286-461D-A6A2-2A5FB616D73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59D24-56F2-4657-BF64-E2499CE5432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2947D1-3CAC-4D7C-A9E5-A2CD233170D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D6659-8B89-4330-A3F1-253AC51D316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00460D-A53D-457A-9D0E-9E45088314A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CA2CB26-C0B1-4A6B-AE00-FDD254ABD2D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500063" y="214313"/>
            <a:ext cx="7740650" cy="2927350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rgbClr val="580000"/>
                </a:solidFill>
              </a:rPr>
              <a:t>Ознакомление младших дошкольников с творчеством В.Г.Сутеева</a:t>
            </a:r>
            <a:endParaRPr lang="es-ES" smtClean="0">
              <a:solidFill>
                <a:srgbClr val="580000"/>
              </a:solidFill>
            </a:endParaRPr>
          </a:p>
        </p:txBody>
      </p:sp>
      <p:sp>
        <p:nvSpPr>
          <p:cNvPr id="2051" name="Прямоугольник 4"/>
          <p:cNvSpPr>
            <a:spLocks noChangeArrowheads="1"/>
          </p:cNvSpPr>
          <p:nvPr/>
        </p:nvSpPr>
        <p:spPr bwMode="auto">
          <a:xfrm>
            <a:off x="2286000" y="2967038"/>
            <a:ext cx="4572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052" name="Прямоугольник 5"/>
          <p:cNvSpPr>
            <a:spLocks noChangeArrowheads="1"/>
          </p:cNvSpPr>
          <p:nvPr/>
        </p:nvSpPr>
        <p:spPr bwMode="auto">
          <a:xfrm>
            <a:off x="5857875" y="3214688"/>
            <a:ext cx="31432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580000"/>
                </a:solidFill>
              </a:rPr>
              <a:t>Подготовили воспитатели </a:t>
            </a:r>
          </a:p>
          <a:p>
            <a:r>
              <a:rPr lang="ru-RU">
                <a:solidFill>
                  <a:srgbClr val="580000"/>
                </a:solidFill>
              </a:rPr>
              <a:t>группы №2 </a:t>
            </a:r>
          </a:p>
          <a:p>
            <a:r>
              <a:rPr lang="ru-RU">
                <a:solidFill>
                  <a:srgbClr val="580000"/>
                </a:solidFill>
              </a:rPr>
              <a:t>Титова Ю.А.</a:t>
            </a:r>
          </a:p>
          <a:p>
            <a:r>
              <a:rPr lang="ru-RU">
                <a:solidFill>
                  <a:srgbClr val="580000"/>
                </a:solidFill>
              </a:rPr>
              <a:t>Кузина И.А.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mtClean="0">
                <a:solidFill>
                  <a:srgbClr val="580000"/>
                </a:solidFill>
              </a:rPr>
              <a:t>Чтение сказок</a:t>
            </a:r>
          </a:p>
        </p:txBody>
      </p:sp>
      <p:pic>
        <p:nvPicPr>
          <p:cNvPr id="11267" name="Picture 2" descr="C:\Users\Юлия\Desktop\проект\SAM_6927.JPG"/>
          <p:cNvPicPr>
            <a:picLocks noChangeAspect="1" noChangeArrowheads="1"/>
          </p:cNvPicPr>
          <p:nvPr/>
        </p:nvPicPr>
        <p:blipFill>
          <a:blip r:embed="rId2"/>
          <a:srcRect l="-537" t="16309" r="2757" b="25098"/>
          <a:stretch>
            <a:fillRect/>
          </a:stretch>
        </p:blipFill>
        <p:spPr bwMode="auto">
          <a:xfrm>
            <a:off x="142844" y="1214422"/>
            <a:ext cx="4768850" cy="2143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8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8" name="Picture 3" descr="C:\Users\Юлия\Desktop\проект\SAM_6922.JPG"/>
          <p:cNvPicPr>
            <a:picLocks noChangeAspect="1" noChangeArrowheads="1"/>
          </p:cNvPicPr>
          <p:nvPr/>
        </p:nvPicPr>
        <p:blipFill>
          <a:blip r:embed="rId3"/>
          <a:srcRect l="28223" t="13445" r="365" b="16243"/>
          <a:stretch>
            <a:fillRect/>
          </a:stretch>
        </p:blipFill>
        <p:spPr bwMode="auto">
          <a:xfrm>
            <a:off x="5072063" y="2214563"/>
            <a:ext cx="3857625" cy="2847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8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2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582612"/>
          </a:xfrm>
        </p:spPr>
        <p:txBody>
          <a:bodyPr/>
          <a:lstStyle/>
          <a:p>
            <a:r>
              <a:rPr lang="ru-RU" sz="3600" smtClean="0">
                <a:solidFill>
                  <a:srgbClr val="580000"/>
                </a:solidFill>
              </a:rPr>
              <a:t>Подвижные игры</a:t>
            </a:r>
          </a:p>
        </p:txBody>
      </p:sp>
      <p:pic>
        <p:nvPicPr>
          <p:cNvPr id="12291" name="Picture 6"/>
          <p:cNvPicPr>
            <a:picLocks noChangeAspect="1" noChangeArrowheads="1"/>
          </p:cNvPicPr>
          <p:nvPr/>
        </p:nvPicPr>
        <p:blipFill>
          <a:blip r:embed="rId2"/>
          <a:srcRect t="8888" r="6667" b="4443"/>
          <a:stretch>
            <a:fillRect/>
          </a:stretch>
        </p:blipFill>
        <p:spPr bwMode="auto">
          <a:xfrm>
            <a:off x="214313" y="928688"/>
            <a:ext cx="4000500" cy="27860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8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/>
          <a:srcRect l="2885" t="17308" r="481" b="11538"/>
          <a:stretch>
            <a:fillRect/>
          </a:stretch>
        </p:blipFill>
        <p:spPr bwMode="auto">
          <a:xfrm>
            <a:off x="4500562" y="2500306"/>
            <a:ext cx="4527625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8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 noChangeArrowheads="1"/>
          </p:cNvPicPr>
          <p:nvPr/>
        </p:nvPicPr>
        <p:blipFill>
          <a:blip r:embed="rId2" cstate="print"/>
          <a:srcRect t="10789" b="11519"/>
          <a:stretch>
            <a:fillRect/>
          </a:stretch>
        </p:blipFill>
        <p:spPr bwMode="auto">
          <a:xfrm>
            <a:off x="571472" y="928670"/>
            <a:ext cx="4000499" cy="2331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8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5" name="Picture 2" descr="C:\Users\Юлия\Desktop\проект\DSC049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928670"/>
            <a:ext cx="2857491" cy="21431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8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6" name="Picture 3" descr="C:\Users\Юлия\Desktop\проект\DSC05035.JPG"/>
          <p:cNvPicPr>
            <a:picLocks noChangeAspect="1" noChangeArrowheads="1"/>
          </p:cNvPicPr>
          <p:nvPr/>
        </p:nvPicPr>
        <p:blipFill>
          <a:blip r:embed="rId4"/>
          <a:srcRect t="16370" r="3069" b="19012"/>
          <a:stretch>
            <a:fillRect/>
          </a:stretch>
        </p:blipFill>
        <p:spPr bwMode="auto">
          <a:xfrm>
            <a:off x="642910" y="3429000"/>
            <a:ext cx="3857625" cy="1928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8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7" name="Picture 4" descr="C:\Users\Юлия\Desktop\проект\DSC04992 — копия.JPG"/>
          <p:cNvPicPr>
            <a:picLocks noChangeAspect="1" noChangeArrowheads="1"/>
          </p:cNvPicPr>
          <p:nvPr/>
        </p:nvPicPr>
        <p:blipFill>
          <a:blip r:embed="rId5" cstate="print"/>
          <a:srcRect t="19858" r="2122"/>
          <a:stretch>
            <a:fillRect/>
          </a:stretch>
        </p:blipFill>
        <p:spPr bwMode="auto">
          <a:xfrm>
            <a:off x="5072066" y="3286124"/>
            <a:ext cx="3286125" cy="2017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8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318" name="Заголовок 5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543925" cy="857250"/>
          </a:xfrm>
        </p:spPr>
        <p:txBody>
          <a:bodyPr/>
          <a:lstStyle/>
          <a:p>
            <a:r>
              <a:rPr lang="ru-RU" sz="2800" smtClean="0">
                <a:solidFill>
                  <a:srgbClr val="580000"/>
                </a:solidFill>
              </a:rPr>
              <a:t>Пальчиковые и дидактические игры.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Юлия\Desktop\проект\DSC05060.JPG"/>
          <p:cNvPicPr>
            <a:picLocks noChangeAspect="1" noChangeArrowheads="1"/>
          </p:cNvPicPr>
          <p:nvPr/>
        </p:nvPicPr>
        <p:blipFill>
          <a:blip r:embed="rId2"/>
          <a:srcRect t="7060" r="39099" b="9978"/>
          <a:stretch>
            <a:fillRect/>
          </a:stretch>
        </p:blipFill>
        <p:spPr bwMode="auto">
          <a:xfrm>
            <a:off x="1142976" y="142852"/>
            <a:ext cx="2428875" cy="24812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8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39" name="Picture 3" descr="C:\Users\Юлия\Desktop\проект\DSC05050.JPG"/>
          <p:cNvPicPr>
            <a:picLocks noChangeAspect="1" noChangeArrowheads="1"/>
          </p:cNvPicPr>
          <p:nvPr/>
        </p:nvPicPr>
        <p:blipFill>
          <a:blip r:embed="rId3" cstate="print"/>
          <a:srcRect r="19211" b="4254"/>
          <a:stretch>
            <a:fillRect/>
          </a:stretch>
        </p:blipFill>
        <p:spPr bwMode="auto">
          <a:xfrm>
            <a:off x="4857752" y="214290"/>
            <a:ext cx="3071807" cy="27304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8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3214686"/>
            <a:ext cx="2800184" cy="2100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8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 cstate="print"/>
          <a:srcRect l="6562" r="259" b="13998"/>
          <a:stretch>
            <a:fillRect/>
          </a:stretch>
        </p:blipFill>
        <p:spPr bwMode="auto">
          <a:xfrm>
            <a:off x="428596" y="2857496"/>
            <a:ext cx="3302369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8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4" y="785794"/>
            <a:ext cx="2943059" cy="2207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8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500042"/>
            <a:ext cx="3286148" cy="24646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8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796" name="Picture 4" descr="C:\Users\Юлия\Desktop\проект\DSC052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3143248"/>
            <a:ext cx="3155798" cy="23669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8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365" name="Заголовок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>
              <a:solidFill>
                <a:srgbClr val="58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4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r>
              <a:rPr lang="ru-RU" sz="4000" smtClean="0">
                <a:solidFill>
                  <a:srgbClr val="580000"/>
                </a:solidFill>
              </a:rPr>
              <a:t/>
            </a:r>
            <a:br>
              <a:rPr lang="ru-RU" sz="4000" smtClean="0">
                <a:solidFill>
                  <a:srgbClr val="580000"/>
                </a:solidFill>
              </a:rPr>
            </a:br>
            <a:r>
              <a:rPr lang="ru-RU" sz="4000" smtClean="0">
                <a:solidFill>
                  <a:srgbClr val="580000"/>
                </a:solidFill>
              </a:rPr>
              <a:t/>
            </a:r>
            <a:br>
              <a:rPr lang="ru-RU" sz="4000" smtClean="0">
                <a:solidFill>
                  <a:srgbClr val="580000"/>
                </a:solidFill>
              </a:rPr>
            </a:br>
            <a:r>
              <a:rPr lang="ru-RU" sz="4000" smtClean="0">
                <a:solidFill>
                  <a:srgbClr val="580000"/>
                </a:solidFill>
              </a:rPr>
              <a:t/>
            </a:r>
            <a:br>
              <a:rPr lang="ru-RU" sz="4000" smtClean="0">
                <a:solidFill>
                  <a:srgbClr val="580000"/>
                </a:solidFill>
              </a:rPr>
            </a:br>
            <a:r>
              <a:rPr lang="ru-RU" sz="4000" smtClean="0">
                <a:solidFill>
                  <a:srgbClr val="580000"/>
                </a:solidFill>
              </a:rPr>
              <a:t>Демонстрационный материал изготовленные  родителями</a:t>
            </a:r>
            <a:br>
              <a:rPr lang="ru-RU" sz="4000" smtClean="0">
                <a:solidFill>
                  <a:srgbClr val="580000"/>
                </a:solidFill>
              </a:rPr>
            </a:br>
            <a:r>
              <a:rPr lang="ru-RU" sz="4000" smtClean="0">
                <a:solidFill>
                  <a:srgbClr val="580000"/>
                </a:solidFill>
              </a:rPr>
              <a:t/>
            </a:r>
            <a:br>
              <a:rPr lang="ru-RU" sz="4000" smtClean="0">
                <a:solidFill>
                  <a:srgbClr val="580000"/>
                </a:solidFill>
              </a:rPr>
            </a:br>
            <a:endParaRPr lang="ru-RU" sz="4000" smtClean="0">
              <a:solidFill>
                <a:srgbClr val="580000"/>
              </a:solidFill>
            </a:endParaRPr>
          </a:p>
        </p:txBody>
      </p:sp>
      <p:pic>
        <p:nvPicPr>
          <p:cNvPr id="15363" name="Picture 7" descr="C:\Users\Юлия\Desktop\проект\IMG_20200518_124100.jpg"/>
          <p:cNvPicPr>
            <a:picLocks noChangeAspect="1" noChangeArrowheads="1"/>
          </p:cNvPicPr>
          <p:nvPr/>
        </p:nvPicPr>
        <p:blipFill>
          <a:blip r:embed="rId3" cstate="print"/>
          <a:srcRect l="1962" t="5234" r="4797" b="12323"/>
          <a:stretch>
            <a:fillRect/>
          </a:stretch>
        </p:blipFill>
        <p:spPr bwMode="auto">
          <a:xfrm>
            <a:off x="285750" y="1285875"/>
            <a:ext cx="2571750" cy="1704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8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4" name="Picture 8" descr="C:\Users\Юлия\Desktop\проект\IMG_20200518_124115.jpg"/>
          <p:cNvPicPr>
            <a:picLocks noChangeAspect="1" noChangeArrowheads="1"/>
          </p:cNvPicPr>
          <p:nvPr/>
        </p:nvPicPr>
        <p:blipFill>
          <a:blip r:embed="rId4"/>
          <a:srcRect l="2744" t="5489" r="1218" b="6706"/>
          <a:stretch>
            <a:fillRect/>
          </a:stretch>
        </p:blipFill>
        <p:spPr bwMode="auto">
          <a:xfrm>
            <a:off x="3000364" y="1857364"/>
            <a:ext cx="3143250" cy="2155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8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5" name="Picture 9" descr="C:\Users\Юлия\Desktop\проект\IMG_20200518_124124.jpg"/>
          <p:cNvPicPr>
            <a:picLocks noChangeAspect="1" noChangeArrowheads="1"/>
          </p:cNvPicPr>
          <p:nvPr/>
        </p:nvPicPr>
        <p:blipFill>
          <a:blip r:embed="rId5"/>
          <a:srcRect l="2130" t="2840" r="4141" b="9111"/>
          <a:stretch>
            <a:fillRect/>
          </a:stretch>
        </p:blipFill>
        <p:spPr bwMode="auto">
          <a:xfrm>
            <a:off x="214313" y="3357563"/>
            <a:ext cx="2643187" cy="1862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8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6" name="Picture 10" descr="C:\Users\Юлия\Desktop\проект\IMG_20200518_124147.jpg"/>
          <p:cNvPicPr>
            <a:picLocks noChangeAspect="1" noChangeArrowheads="1"/>
          </p:cNvPicPr>
          <p:nvPr/>
        </p:nvPicPr>
        <p:blipFill>
          <a:blip r:embed="rId6"/>
          <a:srcRect l="3169" t="1860" r="5090" b="1959"/>
          <a:stretch>
            <a:fillRect/>
          </a:stretch>
        </p:blipFill>
        <p:spPr bwMode="auto">
          <a:xfrm>
            <a:off x="6286512" y="1285860"/>
            <a:ext cx="2643187" cy="3694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8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Юлия\Desktop\проект\IMG-3217546595c77f3fc53932dca356805f-V (1).jpg"/>
          <p:cNvPicPr>
            <a:picLocks noChangeAspect="1" noChangeArrowheads="1"/>
          </p:cNvPicPr>
          <p:nvPr/>
        </p:nvPicPr>
        <p:blipFill>
          <a:blip r:embed="rId2" cstate="print"/>
          <a:srcRect l="4688" t="5273" r="-783" b="12108"/>
          <a:stretch>
            <a:fillRect/>
          </a:stretch>
        </p:blipFill>
        <p:spPr bwMode="auto">
          <a:xfrm>
            <a:off x="357158" y="1285860"/>
            <a:ext cx="1858907" cy="2130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8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411" name="Заголовок 2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186738" cy="868362"/>
          </a:xfrm>
        </p:spPr>
        <p:txBody>
          <a:bodyPr/>
          <a:lstStyle/>
          <a:p>
            <a:r>
              <a:rPr lang="ru-RU" sz="3200" smtClean="0">
                <a:solidFill>
                  <a:srgbClr val="580000"/>
                </a:solidFill>
              </a:rPr>
              <a:t>Заключительный этап</a:t>
            </a:r>
            <a:br>
              <a:rPr lang="ru-RU" sz="3200" smtClean="0">
                <a:solidFill>
                  <a:srgbClr val="580000"/>
                </a:solidFill>
              </a:rPr>
            </a:br>
            <a:r>
              <a:rPr lang="ru-RU" sz="3200" smtClean="0">
                <a:solidFill>
                  <a:srgbClr val="580000"/>
                </a:solidFill>
              </a:rPr>
              <a:t>Просмотр мультфильмов</a:t>
            </a:r>
          </a:p>
        </p:txBody>
      </p:sp>
      <p:pic>
        <p:nvPicPr>
          <p:cNvPr id="17412" name="Picture 4" descr="C:\Users\Юлия\Desktop\проект\IMG-85da1f9ca3200614443b9438f47e715d-V.jpg"/>
          <p:cNvPicPr>
            <a:picLocks noChangeAspect="1" noChangeArrowheads="1"/>
          </p:cNvPicPr>
          <p:nvPr/>
        </p:nvPicPr>
        <p:blipFill>
          <a:blip r:embed="rId3"/>
          <a:srcRect l="7780" t="27377" r="2305" b="27234"/>
          <a:stretch>
            <a:fillRect/>
          </a:stretch>
        </p:blipFill>
        <p:spPr bwMode="auto">
          <a:xfrm>
            <a:off x="5500694" y="1285860"/>
            <a:ext cx="3214710" cy="2163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8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413" name="Picture 5" descr="C:\Users\Юлия\Desktop\проект\IMG-65be79e3d964c3865f9a42a8a0e5d08e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1214422"/>
            <a:ext cx="1928826" cy="3429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8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5" cstate="print"/>
          <a:srcRect t="30790" r="14736" b="9999"/>
          <a:stretch>
            <a:fillRect/>
          </a:stretch>
        </p:blipFill>
        <p:spPr bwMode="auto">
          <a:xfrm>
            <a:off x="285720" y="3714752"/>
            <a:ext cx="2428892" cy="2248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8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6" cstate="print"/>
          <a:srcRect l="2812" t="9375" r="17031"/>
          <a:stretch>
            <a:fillRect/>
          </a:stretch>
        </p:blipFill>
        <p:spPr bwMode="auto">
          <a:xfrm>
            <a:off x="5572132" y="3643314"/>
            <a:ext cx="3257552" cy="2762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8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186738" cy="939800"/>
          </a:xfrm>
        </p:spPr>
        <p:txBody>
          <a:bodyPr/>
          <a:lstStyle/>
          <a:p>
            <a:r>
              <a:rPr lang="ru-RU" smtClean="0">
                <a:solidFill>
                  <a:srgbClr val="580000"/>
                </a:solidFill>
              </a:rPr>
              <a:t>Рисунки детей</a:t>
            </a:r>
          </a:p>
        </p:txBody>
      </p:sp>
      <p:pic>
        <p:nvPicPr>
          <p:cNvPr id="19459" name="Picture 3" descr="C:\Users\Юлия\Desktop\проект\IMG-fca8f3d9e5ee244811e0112e3ff0242e-V.jpg"/>
          <p:cNvPicPr>
            <a:picLocks noChangeAspect="1" noChangeArrowheads="1"/>
          </p:cNvPicPr>
          <p:nvPr/>
        </p:nvPicPr>
        <p:blipFill>
          <a:blip r:embed="rId2" cstate="print"/>
          <a:srcRect t="2206" r="28860"/>
          <a:stretch>
            <a:fillRect/>
          </a:stretch>
        </p:blipFill>
        <p:spPr bwMode="auto">
          <a:xfrm>
            <a:off x="142844" y="1071546"/>
            <a:ext cx="2571739" cy="26514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8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460" name="Picture 4" descr="C:\Users\Юлия\Desktop\проект\IMG-3e07df7a9294f4d52a39867ccd07076c-V.jpg"/>
          <p:cNvPicPr>
            <a:picLocks noChangeAspect="1" noChangeArrowheads="1"/>
          </p:cNvPicPr>
          <p:nvPr/>
        </p:nvPicPr>
        <p:blipFill>
          <a:blip r:embed="rId3" cstate="print"/>
          <a:srcRect l="1091" t="24727"/>
          <a:stretch>
            <a:fillRect/>
          </a:stretch>
        </p:blipFill>
        <p:spPr bwMode="auto">
          <a:xfrm>
            <a:off x="6429388" y="1071546"/>
            <a:ext cx="2464079" cy="2500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8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461" name="Picture 5" descr="C:\Users\Юлия\Desktop\проект\IMG_20200520_115759_resized_20200524_122005566.jpg"/>
          <p:cNvPicPr>
            <a:picLocks noChangeAspect="1" noChangeArrowheads="1"/>
          </p:cNvPicPr>
          <p:nvPr/>
        </p:nvPicPr>
        <p:blipFill>
          <a:blip r:embed="rId4" cstate="print"/>
          <a:srcRect l="1048" t="11641" r="-583" b="17113"/>
          <a:stretch>
            <a:fillRect/>
          </a:stretch>
        </p:blipFill>
        <p:spPr bwMode="auto">
          <a:xfrm>
            <a:off x="3071802" y="3786190"/>
            <a:ext cx="3193699" cy="1714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8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462" name="Picture 6" descr="C:\Users\Юлия\Desktop\проект\IMG-accc83571e116a7f513c3bd26f201b0a-V.jpg"/>
          <p:cNvPicPr>
            <a:picLocks noChangeAspect="1" noChangeArrowheads="1"/>
          </p:cNvPicPr>
          <p:nvPr/>
        </p:nvPicPr>
        <p:blipFill>
          <a:blip r:embed="rId5" cstate="print"/>
          <a:srcRect l="11246" r="6273"/>
          <a:stretch>
            <a:fillRect/>
          </a:stretch>
        </p:blipFill>
        <p:spPr bwMode="auto">
          <a:xfrm>
            <a:off x="2928926" y="1285860"/>
            <a:ext cx="3143272" cy="2144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8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>
                <a:solidFill>
                  <a:srgbClr val="580000"/>
                </a:solidFill>
                <a:cs typeface="Times New Roman" pitchFamily="18" charset="0"/>
              </a:rPr>
              <a:t>Актуальность</a:t>
            </a:r>
            <a:br>
              <a:rPr lang="ru-RU" sz="4000" smtClean="0">
                <a:solidFill>
                  <a:srgbClr val="580000"/>
                </a:solidFill>
                <a:cs typeface="Times New Roman" pitchFamily="18" charset="0"/>
              </a:rPr>
            </a:br>
            <a:endParaRPr lang="ru-RU" sz="4000" smtClean="0">
              <a:solidFill>
                <a:srgbClr val="580000"/>
              </a:solidFill>
            </a:endParaRPr>
          </a:p>
        </p:txBody>
      </p:sp>
      <p:sp>
        <p:nvSpPr>
          <p:cNvPr id="307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14375" y="1000125"/>
            <a:ext cx="8001000" cy="4154488"/>
          </a:xfrm>
          <a:noFill/>
        </p:spPr>
        <p:txBody>
          <a:bodyPr anchor="ctr">
            <a:spAutoFit/>
          </a:bodyPr>
          <a:lstStyle/>
          <a:p>
            <a:pPr marL="0" indent="0" algn="ctr">
              <a:spcBef>
                <a:spcPct val="0"/>
              </a:spcBef>
              <a:buFontTx/>
              <a:buNone/>
            </a:pPr>
            <a:r>
              <a:rPr lang="ru-RU" sz="2400" smtClean="0">
                <a:solidFill>
                  <a:srgbClr val="580000"/>
                </a:solidFill>
                <a:cs typeface="Times New Roman" pitchFamily="18" charset="0"/>
              </a:rPr>
              <a:t>Первое, на что маленький дошкольник обращает внимание при знакомстве с книгой, - это картинки. Иллюстрации помогают ребёнку лучше понять содержание книги, дополняя слуховое восприятие яркими зрительными образами. Они учат восприятию образа, цвета, пропорции, формирует у детей эстетический вкус, ассоциативное мышление.</a:t>
            </a:r>
            <a:endParaRPr lang="ru-RU" sz="2400" smtClean="0">
              <a:solidFill>
                <a:srgbClr val="580000"/>
              </a:solidFill>
              <a:cs typeface="Calibri" pitchFamily="34" charset="0"/>
            </a:endParaRPr>
          </a:p>
          <a:p>
            <a:pPr marL="0" indent="0" algn="ctr">
              <a:spcBef>
                <a:spcPct val="0"/>
              </a:spcBef>
              <a:buFontTx/>
              <a:buNone/>
            </a:pPr>
            <a:r>
              <a:rPr lang="ru-RU" sz="2400" smtClean="0">
                <a:solidFill>
                  <a:srgbClr val="580000"/>
                </a:solidFill>
                <a:cs typeface="Calibri" pitchFamily="34" charset="0"/>
              </a:rPr>
              <a:t>Приобщение детей к чтению необходимо. Книга помогает овладеть речью, познавать окружающий мир. Для повышения интереса к книге, любви к чтению и был разработан проект. </a:t>
            </a:r>
            <a:endParaRPr lang="ru-RU" sz="2400" smtClean="0">
              <a:solidFill>
                <a:srgbClr val="58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229600" cy="1143000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rgbClr val="580000"/>
                </a:solidFill>
                <a:cs typeface="Times New Roman" pitchFamily="18" charset="0"/>
              </a:rPr>
              <a:t>Цель:</a:t>
            </a:r>
            <a:endParaRPr lang="ru-RU" sz="4000" smtClean="0">
              <a:solidFill>
                <a:srgbClr val="5800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204311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smtClean="0">
                <a:solidFill>
                  <a:srgbClr val="580000"/>
                </a:solidFill>
              </a:rPr>
              <a:t>ознакомление детей с произведениями и изобразительным творчеством Владимира Григорьевича Сутеева.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smtClean="0">
                <a:solidFill>
                  <a:srgbClr val="580000"/>
                </a:solidFill>
                <a:cs typeface="Times New Roman" pitchFamily="18" charset="0"/>
              </a:rPr>
              <a:t>Задачи:</a:t>
            </a:r>
            <a:r>
              <a:rPr lang="ru-RU" sz="4000" b="1" smtClean="0">
                <a:solidFill>
                  <a:srgbClr val="580000"/>
                </a:solidFill>
              </a:rPr>
              <a:t/>
            </a:r>
            <a:br>
              <a:rPr lang="ru-RU" sz="4000" b="1" smtClean="0">
                <a:solidFill>
                  <a:srgbClr val="580000"/>
                </a:solidFill>
              </a:rPr>
            </a:br>
            <a:endParaRPr lang="ru-RU" sz="4000" b="1" smtClean="0">
              <a:solidFill>
                <a:srgbClr val="5800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63" y="928688"/>
            <a:ext cx="8186737" cy="5197475"/>
          </a:xfrm>
        </p:spPr>
        <p:txBody>
          <a:bodyPr/>
          <a:lstStyle/>
          <a:p>
            <a:r>
              <a:rPr lang="ru-RU" sz="2400" smtClean="0">
                <a:solidFill>
                  <a:srgbClr val="580000"/>
                </a:solidFill>
              </a:rPr>
              <a:t>расширять кругозор детей путём ознакомления со сказками из книг В. Сутеева;</a:t>
            </a:r>
          </a:p>
          <a:p>
            <a:r>
              <a:rPr lang="ru-RU" sz="2400" smtClean="0">
                <a:solidFill>
                  <a:srgbClr val="580000"/>
                </a:solidFill>
              </a:rPr>
              <a:t>совершенствовать связную (диалогическую) речь;</a:t>
            </a:r>
          </a:p>
          <a:p>
            <a:r>
              <a:rPr lang="ru-RU" sz="2400" smtClean="0">
                <a:solidFill>
                  <a:srgbClr val="580000"/>
                </a:solidFill>
              </a:rPr>
              <a:t>воспитывать нравственные качества, через анализ содержания произведений В. Сутеева;</a:t>
            </a:r>
          </a:p>
          <a:p>
            <a:r>
              <a:rPr lang="ru-RU" sz="2400" smtClean="0">
                <a:solidFill>
                  <a:srgbClr val="580000"/>
                </a:solidFill>
              </a:rPr>
              <a:t>воспитывать в детях интерес к сказкам, желание читать книги и узнавать новое;</a:t>
            </a:r>
          </a:p>
          <a:p>
            <a:r>
              <a:rPr lang="ru-RU" sz="2400" smtClean="0">
                <a:solidFill>
                  <a:srgbClr val="580000"/>
                </a:solidFill>
              </a:rPr>
              <a:t>развивать зрительное внимание, наблюдательность, эмоциональную отзывчивость.</a:t>
            </a:r>
          </a:p>
          <a:p>
            <a:pPr eaLnBrk="1" hangingPunct="1">
              <a:buFontTx/>
              <a:buNone/>
            </a:pPr>
            <a:endParaRPr lang="ru-RU" sz="2400" smtClean="0">
              <a:solidFill>
                <a:srgbClr val="58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ChangeArrowheads="1"/>
          </p:cNvSpPr>
          <p:nvPr/>
        </p:nvSpPr>
        <p:spPr bwMode="auto">
          <a:xfrm>
            <a:off x="0" y="285750"/>
            <a:ext cx="9144000" cy="606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sz="2800" b="1">
                <a:solidFill>
                  <a:srgbClr val="580000"/>
                </a:solidFill>
                <a:cs typeface="Times New Roman" pitchFamily="18" charset="0"/>
              </a:rPr>
              <a:t>Этапы реализации проекта</a:t>
            </a:r>
          </a:p>
          <a:p>
            <a:pPr algn="ctr" eaLnBrk="0" hangingPunct="0"/>
            <a:endParaRPr lang="ru-RU" sz="2800" b="1">
              <a:solidFill>
                <a:srgbClr val="580000"/>
              </a:solidFill>
              <a:cs typeface="Times New Roman" pitchFamily="18" charset="0"/>
            </a:endParaRPr>
          </a:p>
          <a:p>
            <a:pPr algn="ctr" eaLnBrk="0" hangingPunct="0">
              <a:buFontTx/>
              <a:buAutoNum type="romanUcPeriod"/>
            </a:pPr>
            <a:r>
              <a:rPr lang="ru-RU" sz="2800">
                <a:solidFill>
                  <a:srgbClr val="580000"/>
                </a:solidFill>
                <a:cs typeface="Times New Roman" pitchFamily="18" charset="0"/>
              </a:rPr>
              <a:t>Этап: Подготовительный</a:t>
            </a:r>
            <a:r>
              <a:rPr lang="ru-RU" sz="2800"/>
              <a:t> </a:t>
            </a:r>
          </a:p>
          <a:p>
            <a:pPr eaLnBrk="0" hangingPunct="0"/>
            <a:endParaRPr lang="ru-RU" sz="2800"/>
          </a:p>
          <a:p>
            <a:pPr eaLnBrk="0" hangingPunct="0">
              <a:buFont typeface="Wingdings" pitchFamily="2" charset="2"/>
              <a:buChar char="v"/>
            </a:pPr>
            <a:r>
              <a:rPr lang="ru-RU" sz="2400">
                <a:solidFill>
                  <a:srgbClr val="580000"/>
                </a:solidFill>
              </a:rPr>
              <a:t>Обсуждение проекта с родителями, </a:t>
            </a:r>
          </a:p>
          <a:p>
            <a:pPr eaLnBrk="0" hangingPunct="0"/>
            <a:r>
              <a:rPr lang="ru-RU" sz="2400">
                <a:solidFill>
                  <a:srgbClr val="580000"/>
                </a:solidFill>
              </a:rPr>
              <a:t>   консультация для родителей«Познакомьтесь: В. Сутеев!»</a:t>
            </a:r>
          </a:p>
          <a:p>
            <a:pPr eaLnBrk="0" hangingPunct="0">
              <a:buFont typeface="Wingdings" pitchFamily="2" charset="2"/>
              <a:buChar char="v"/>
            </a:pPr>
            <a:endParaRPr lang="ru-RU" sz="2400">
              <a:solidFill>
                <a:srgbClr val="580000"/>
              </a:solidFill>
            </a:endParaRPr>
          </a:p>
          <a:p>
            <a:pPr eaLnBrk="0" hangingPunct="0">
              <a:buFont typeface="Wingdings" pitchFamily="2" charset="2"/>
              <a:buChar char="v"/>
            </a:pPr>
            <a:r>
              <a:rPr lang="ru-RU" sz="2400">
                <a:solidFill>
                  <a:srgbClr val="580000"/>
                </a:solidFill>
              </a:rPr>
              <a:t>Подбор детской художественной литературы. </a:t>
            </a:r>
          </a:p>
          <a:p>
            <a:pPr eaLnBrk="0" hangingPunct="0">
              <a:buFont typeface="Wingdings" pitchFamily="2" charset="2"/>
              <a:buChar char="v"/>
            </a:pPr>
            <a:endParaRPr lang="ru-RU" sz="2400">
              <a:solidFill>
                <a:srgbClr val="580000"/>
              </a:solidFill>
            </a:endParaRPr>
          </a:p>
          <a:p>
            <a:pPr eaLnBrk="0" hangingPunct="0">
              <a:buFont typeface="Wingdings" pitchFamily="2" charset="2"/>
              <a:buChar char="v"/>
            </a:pPr>
            <a:r>
              <a:rPr lang="ru-RU" sz="2400">
                <a:solidFill>
                  <a:srgbClr val="580000"/>
                </a:solidFill>
              </a:rPr>
              <a:t>Пополнение библиотеки группы книгами. </a:t>
            </a:r>
          </a:p>
          <a:p>
            <a:pPr eaLnBrk="0" hangingPunct="0">
              <a:buFont typeface="Wingdings" pitchFamily="2" charset="2"/>
              <a:buChar char="v"/>
            </a:pPr>
            <a:endParaRPr lang="ru-RU" sz="2400">
              <a:solidFill>
                <a:srgbClr val="580000"/>
              </a:solidFill>
            </a:endParaRPr>
          </a:p>
          <a:p>
            <a:pPr eaLnBrk="0" hangingPunct="0">
              <a:buFont typeface="Wingdings" pitchFamily="2" charset="2"/>
              <a:buChar char="v"/>
            </a:pPr>
            <a:r>
              <a:rPr lang="ru-RU" sz="2400">
                <a:solidFill>
                  <a:srgbClr val="580000"/>
                </a:solidFill>
              </a:rPr>
              <a:t>Подбор наглядных, дидактических пособий,      демонстрационного материала.</a:t>
            </a:r>
            <a:endParaRPr lang="ru-RU" sz="2400">
              <a:solidFill>
                <a:srgbClr val="580000"/>
              </a:solidFill>
              <a:cs typeface="Times New Roman" pitchFamily="18" charset="0"/>
            </a:endParaRPr>
          </a:p>
          <a:p>
            <a:pPr eaLnBrk="0" hangingPunct="0"/>
            <a:endParaRPr lang="ru-RU" sz="2400">
              <a:solidFill>
                <a:srgbClr val="580000"/>
              </a:solidFill>
            </a:endParaRPr>
          </a:p>
          <a:p>
            <a:pPr eaLnBrk="0" hangingPunct="0"/>
            <a:endParaRPr lang="ru-RU"/>
          </a:p>
          <a:p>
            <a:pPr eaLnBrk="0" hangingPunct="0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625" y="357188"/>
            <a:ext cx="8572500" cy="46783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 eaLnBrk="0" hangingPunct="0">
              <a:defRPr/>
            </a:pPr>
            <a:r>
              <a:rPr lang="ru-RU" sz="2800" dirty="0">
                <a:solidFill>
                  <a:srgbClr val="580000"/>
                </a:solidFill>
              </a:rPr>
              <a:t>II. Этап: Основной </a:t>
            </a:r>
            <a:endParaRPr lang="ru-RU" dirty="0">
              <a:solidFill>
                <a:srgbClr val="580000"/>
              </a:solidFill>
            </a:endParaRPr>
          </a:p>
          <a:p>
            <a:pPr marL="342900" indent="-342900" eaLnBrk="0" hangingPunct="0">
              <a:lnSpc>
                <a:spcPct val="150000"/>
              </a:lnSpc>
              <a:buFont typeface="Wingdings" pitchFamily="2" charset="2"/>
              <a:buChar char="v"/>
              <a:defRPr/>
            </a:pPr>
            <a:r>
              <a:rPr lang="ru-RU" sz="2000" dirty="0">
                <a:solidFill>
                  <a:srgbClr val="580000"/>
                </a:solidFill>
              </a:rPr>
              <a:t>Чтение произведений В. Г. </a:t>
            </a:r>
            <a:r>
              <a:rPr lang="ru-RU" sz="2000" dirty="0" err="1">
                <a:solidFill>
                  <a:srgbClr val="580000"/>
                </a:solidFill>
              </a:rPr>
              <a:t>Сутеева</a:t>
            </a:r>
            <a:r>
              <a:rPr lang="ru-RU" sz="2000" dirty="0">
                <a:solidFill>
                  <a:srgbClr val="580000"/>
                </a:solidFill>
              </a:rPr>
              <a:t>, </a:t>
            </a:r>
          </a:p>
          <a:p>
            <a:pPr marL="342900" indent="-342900" eaLnBrk="0" hangingPunct="0">
              <a:lnSpc>
                <a:spcPct val="150000"/>
              </a:lnSpc>
              <a:buFont typeface="Wingdings" pitchFamily="2" charset="2"/>
              <a:buChar char="v"/>
              <a:defRPr/>
            </a:pPr>
            <a:r>
              <a:rPr lang="ru-RU" sz="2000" dirty="0">
                <a:solidFill>
                  <a:srgbClr val="580000"/>
                </a:solidFill>
              </a:rPr>
              <a:t>Просмотр мультфильмов по мотивам его произведений. 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  <a:defRPr/>
            </a:pPr>
            <a:r>
              <a:rPr lang="ru-RU" sz="2000" dirty="0">
                <a:solidFill>
                  <a:srgbClr val="580000"/>
                </a:solidFill>
              </a:rPr>
              <a:t>  Беседа: «Детский художник-писатель Владимир </a:t>
            </a:r>
            <a:r>
              <a:rPr lang="ru-RU" sz="2000" dirty="0" err="1">
                <a:solidFill>
                  <a:srgbClr val="580000"/>
                </a:solidFill>
              </a:rPr>
              <a:t>Сутеев</a:t>
            </a:r>
            <a:r>
              <a:rPr lang="ru-RU" sz="2000" dirty="0">
                <a:solidFill>
                  <a:srgbClr val="580000"/>
                </a:solidFill>
              </a:rPr>
              <a:t>».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  <a:defRPr/>
            </a:pPr>
            <a:r>
              <a:rPr lang="ru-RU" sz="2000" dirty="0">
                <a:solidFill>
                  <a:srgbClr val="580000"/>
                </a:solidFill>
              </a:rPr>
              <a:t>  Чтение сказок В. </a:t>
            </a:r>
            <a:r>
              <a:rPr lang="ru-RU" sz="2000" dirty="0" err="1">
                <a:solidFill>
                  <a:srgbClr val="580000"/>
                </a:solidFill>
              </a:rPr>
              <a:t>Сутеева</a:t>
            </a:r>
            <a:r>
              <a:rPr lang="ru-RU" sz="2000" dirty="0">
                <a:solidFill>
                  <a:srgbClr val="580000"/>
                </a:solidFill>
              </a:rPr>
              <a:t> («Под Грибом», «Яблоко», «Три котенка»,      «Мешок яблок», «Кораблик», «Кто сказал мяу», «Мышонок и карандаш», «Петух и краски», «Разные колеса», «Ёлка»)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  <a:defRPr/>
            </a:pPr>
            <a:r>
              <a:rPr lang="ru-RU" sz="2000" dirty="0">
                <a:solidFill>
                  <a:srgbClr val="580000"/>
                </a:solidFill>
              </a:rPr>
              <a:t>  Пересказ сказок В. </a:t>
            </a:r>
            <a:r>
              <a:rPr lang="ru-RU" sz="2000" dirty="0" err="1">
                <a:solidFill>
                  <a:srgbClr val="580000"/>
                </a:solidFill>
              </a:rPr>
              <a:t>Сутеева</a:t>
            </a:r>
            <a:r>
              <a:rPr lang="ru-RU" sz="2000" dirty="0">
                <a:solidFill>
                  <a:srgbClr val="580000"/>
                </a:solidFill>
              </a:rPr>
              <a:t>.</a:t>
            </a:r>
          </a:p>
          <a:p>
            <a:pPr marL="342900" indent="-342900" eaLnBrk="0" hangingPunct="0">
              <a:lnSpc>
                <a:spcPct val="150000"/>
              </a:lnSpc>
              <a:buFont typeface="Wingdings" pitchFamily="2" charset="2"/>
              <a:buChar char="v"/>
              <a:defRPr/>
            </a:pPr>
            <a:r>
              <a:rPr lang="ru-RU" sz="2000" dirty="0">
                <a:solidFill>
                  <a:srgbClr val="580000"/>
                </a:solidFill>
              </a:rPr>
              <a:t>Рассматривание иллюстраций, раскраски по данной теме</a:t>
            </a:r>
            <a:r>
              <a:rPr lang="ru-RU" sz="2000" dirty="0"/>
              <a:t> </a:t>
            </a:r>
          </a:p>
          <a:p>
            <a:pPr marL="342900" indent="-342900" eaLnBrk="0" hangingPunct="0">
              <a:lnSpc>
                <a:spcPct val="150000"/>
              </a:lnSpc>
              <a:buFont typeface="Wingdings" pitchFamily="2" charset="2"/>
              <a:buChar char="v"/>
              <a:defRPr/>
            </a:pPr>
            <a:r>
              <a:rPr lang="ru-RU" sz="2000" dirty="0">
                <a:solidFill>
                  <a:srgbClr val="580000"/>
                </a:solidFill>
              </a:rPr>
              <a:t>Проведение подвижных, дидактических игр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Прямоугольник 1"/>
          <p:cNvSpPr>
            <a:spLocks noChangeArrowheads="1"/>
          </p:cNvSpPr>
          <p:nvPr/>
        </p:nvSpPr>
        <p:spPr bwMode="auto">
          <a:xfrm>
            <a:off x="0" y="428625"/>
            <a:ext cx="91440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eaLnBrk="0" hangingPunct="0"/>
            <a:r>
              <a:rPr lang="ru-RU" sz="2800">
                <a:solidFill>
                  <a:srgbClr val="580000"/>
                </a:solidFill>
              </a:rPr>
              <a:t>III. Этап: Заключительный.</a:t>
            </a:r>
          </a:p>
          <a:p>
            <a:pPr marL="342900" indent="-342900" eaLnBrk="0" hangingPunct="0"/>
            <a:r>
              <a:rPr lang="ru-RU"/>
              <a:t> </a:t>
            </a:r>
          </a:p>
        </p:txBody>
      </p:sp>
      <p:sp>
        <p:nvSpPr>
          <p:cNvPr id="8195" name="Прямоугольник 3"/>
          <p:cNvSpPr>
            <a:spLocks noChangeArrowheads="1"/>
          </p:cNvSpPr>
          <p:nvPr/>
        </p:nvSpPr>
        <p:spPr bwMode="auto">
          <a:xfrm>
            <a:off x="0" y="1071563"/>
            <a:ext cx="9144000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200000"/>
              </a:lnSpc>
              <a:buFont typeface="Wingdings" pitchFamily="2" charset="2"/>
              <a:buChar char="v"/>
            </a:pPr>
            <a:r>
              <a:rPr lang="ru-RU" sz="2400">
                <a:solidFill>
                  <a:srgbClr val="580000"/>
                </a:solidFill>
                <a:cs typeface="Times New Roman" pitchFamily="18" charset="0"/>
              </a:rPr>
              <a:t>Обобщение знаний детей о В. Сутееве, формирование    устойчивого познавательного интереса к книге</a:t>
            </a:r>
          </a:p>
          <a:p>
            <a:pPr eaLnBrk="0" hangingPunct="0">
              <a:lnSpc>
                <a:spcPct val="200000"/>
              </a:lnSpc>
              <a:buFont typeface="Wingdings" pitchFamily="2" charset="2"/>
              <a:buChar char="v"/>
            </a:pPr>
            <a:r>
              <a:rPr lang="ru-RU" sz="2400">
                <a:solidFill>
                  <a:srgbClr val="580000"/>
                </a:solidFill>
                <a:cs typeface="Times New Roman" pitchFamily="18" charset="0"/>
              </a:rPr>
              <a:t>Выставка рисунков по произведениям В. Сутеева (совместное творчество родителей и детей)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Юлия\Desktop\проект\15897911977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1285882"/>
            <a:ext cx="3143244" cy="31432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8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19" name="Picture 3" descr="C:\Users\Юлия\Desktop\проект\DSC05150.JPG"/>
          <p:cNvPicPr>
            <a:picLocks noChangeAspect="1" noChangeArrowheads="1"/>
          </p:cNvPicPr>
          <p:nvPr/>
        </p:nvPicPr>
        <p:blipFill>
          <a:blip r:embed="rId3"/>
          <a:srcRect t="20177" r="1912"/>
          <a:stretch>
            <a:fillRect/>
          </a:stretch>
        </p:blipFill>
        <p:spPr bwMode="auto">
          <a:xfrm>
            <a:off x="3929063" y="1364670"/>
            <a:ext cx="4786341" cy="2921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8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220" name="Прямоугольник 3"/>
          <p:cNvSpPr>
            <a:spLocks noChangeArrowheads="1"/>
          </p:cNvSpPr>
          <p:nvPr/>
        </p:nvSpPr>
        <p:spPr bwMode="auto">
          <a:xfrm>
            <a:off x="0" y="214313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solidFill>
                  <a:srgbClr val="580000"/>
                </a:solidFill>
                <a:cs typeface="Times New Roman" pitchFamily="18" charset="0"/>
              </a:rPr>
              <a:t>Подготовительный этап</a:t>
            </a:r>
            <a:r>
              <a:rPr lang="ru-RU" sz="28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4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ru-RU" sz="2800" smtClean="0">
                <a:solidFill>
                  <a:srgbClr val="580000"/>
                </a:solidFill>
              </a:rPr>
              <a:t>Основной этап</a:t>
            </a:r>
            <a:br>
              <a:rPr lang="ru-RU" sz="2800" smtClean="0">
                <a:solidFill>
                  <a:srgbClr val="580000"/>
                </a:solidFill>
              </a:rPr>
            </a:br>
            <a:r>
              <a:rPr lang="ru-RU" sz="2800" smtClean="0">
                <a:solidFill>
                  <a:srgbClr val="580000"/>
                </a:solidFill>
              </a:rPr>
              <a:t>Рассказывание сказки по картинкам.</a:t>
            </a:r>
          </a:p>
        </p:txBody>
      </p:sp>
      <p:pic>
        <p:nvPicPr>
          <p:cNvPr id="10243" name="Picture 3" descr="C:\Users\Юлия\Desktop\проект\SAM_7215.JPG"/>
          <p:cNvPicPr>
            <a:picLocks noChangeAspect="1" noChangeArrowheads="1"/>
          </p:cNvPicPr>
          <p:nvPr/>
        </p:nvPicPr>
        <p:blipFill>
          <a:blip r:embed="rId2"/>
          <a:srcRect l="26563" r="11914" b="24731"/>
          <a:stretch>
            <a:fillRect/>
          </a:stretch>
        </p:blipFill>
        <p:spPr bwMode="auto">
          <a:xfrm>
            <a:off x="428625" y="1143000"/>
            <a:ext cx="2214563" cy="3613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8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4" name="Picture 4" descr="C:\Users\Юлия\Desktop\проект\SAM_7229.JPG"/>
          <p:cNvPicPr>
            <a:picLocks noChangeAspect="1" noChangeArrowheads="1"/>
          </p:cNvPicPr>
          <p:nvPr/>
        </p:nvPicPr>
        <p:blipFill>
          <a:blip r:embed="rId3"/>
          <a:srcRect l="14844" t="9351" r="3125" b="12646"/>
          <a:stretch>
            <a:fillRect/>
          </a:stretch>
        </p:blipFill>
        <p:spPr bwMode="auto">
          <a:xfrm>
            <a:off x="3214688" y="1714500"/>
            <a:ext cx="2930525" cy="3714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8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5" name="Picture 5" descr="C:\Users\Юлия\Desktop\проект\SAM_7227.JPG"/>
          <p:cNvPicPr>
            <a:picLocks noChangeAspect="1" noChangeArrowheads="1"/>
          </p:cNvPicPr>
          <p:nvPr/>
        </p:nvPicPr>
        <p:blipFill>
          <a:blip r:embed="rId4"/>
          <a:srcRect l="27464" r="23096"/>
          <a:stretch>
            <a:fillRect/>
          </a:stretch>
        </p:blipFill>
        <p:spPr bwMode="auto">
          <a:xfrm>
            <a:off x="6429375" y="1143000"/>
            <a:ext cx="2357438" cy="35766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8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1833</TotalTime>
  <Words>353</Words>
  <Application>Microsoft Office PowerPoint</Application>
  <PresentationFormat>Экран (4:3)</PresentationFormat>
  <Paragraphs>50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Times New Roman</vt:lpstr>
      <vt:lpstr>Wingdings</vt:lpstr>
      <vt:lpstr>Diseño predeterminado</vt:lpstr>
      <vt:lpstr>Ознакомление младших дошкольников с творчеством В.Г.Сутеева</vt:lpstr>
      <vt:lpstr>Актуальность </vt:lpstr>
      <vt:lpstr>Цель:</vt:lpstr>
      <vt:lpstr>Задачи: </vt:lpstr>
      <vt:lpstr>Слайд 5</vt:lpstr>
      <vt:lpstr>Слайд 6</vt:lpstr>
      <vt:lpstr>Слайд 7</vt:lpstr>
      <vt:lpstr>Слайд 8</vt:lpstr>
      <vt:lpstr>Основной этап Рассказывание сказки по картинкам.</vt:lpstr>
      <vt:lpstr>Чтение сказок</vt:lpstr>
      <vt:lpstr>Подвижные игры</vt:lpstr>
      <vt:lpstr>Пальчиковые и дидактические игры.</vt:lpstr>
      <vt:lpstr>Слайд 13</vt:lpstr>
      <vt:lpstr>Слайд 14</vt:lpstr>
      <vt:lpstr>   Демонстрационный материал изготовленные  родителями  </vt:lpstr>
      <vt:lpstr>Заключительный этап Просмотр мультфильмов</vt:lpstr>
      <vt:lpstr>Рисунки детей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Юлия</cp:lastModifiedBy>
  <cp:revision>328</cp:revision>
  <dcterms:created xsi:type="dcterms:W3CDTF">2010-05-23T14:28:12Z</dcterms:created>
  <dcterms:modified xsi:type="dcterms:W3CDTF">2020-12-13T09:51:55Z</dcterms:modified>
</cp:coreProperties>
</file>